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7" r:id="rId13"/>
    <p:sldId id="269" r:id="rId14"/>
    <p:sldId id="272" r:id="rId15"/>
    <p:sldId id="271" r:id="rId16"/>
    <p:sldId id="273" r:id="rId17"/>
    <p:sldId id="268" r:id="rId18"/>
    <p:sldId id="266" r:id="rId19"/>
  </p:sldIdLst>
  <p:sldSz cx="9144000" cy="6858000" type="screen4x3"/>
  <p:notesSz cx="6810375" cy="99425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8" autoAdjust="0"/>
    <p:restoredTop sz="86391" autoAdjust="0"/>
  </p:normalViewPr>
  <p:slideViewPr>
    <p:cSldViewPr>
      <p:cViewPr>
        <p:scale>
          <a:sx n="100" d="100"/>
          <a:sy n="100" d="100"/>
        </p:scale>
        <p:origin x="-78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3ED79-F9FA-4354-B7FD-0BB169CF4FEE}" type="datetimeFigureOut">
              <a:rPr lang="nb-NO" smtClean="0"/>
              <a:t>03.12.2015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8E371-0284-483F-87EA-2191FEFC06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48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FT + et par andre sentrale personer</a:t>
            </a:r>
            <a:r>
              <a:rPr lang="nb-NO" baseline="0" dirty="0" smtClean="0"/>
              <a:t> har tilgang (dog </a:t>
            </a:r>
            <a:r>
              <a:rPr lang="nb-NO" baseline="0" dirty="0" err="1" smtClean="0"/>
              <a:t>noget</a:t>
            </a:r>
            <a:r>
              <a:rPr lang="nb-NO" baseline="0" dirty="0" smtClean="0"/>
              <a:t> begrenset) til folkeregisteret.</a:t>
            </a:r>
          </a:p>
          <a:p>
            <a:r>
              <a:rPr lang="nb-NO" baseline="0" dirty="0" smtClean="0"/>
              <a:t>Organisasjonsnummer finner man i Enhetsregisteret.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E371-0284-483F-87EA-2191FEFC061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7726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Grafisk Digital, Sotra avtale med posten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E371-0284-483F-87EA-2191FEFC061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836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Posten</a:t>
            </a:r>
            <a:r>
              <a:rPr lang="nb-NO" baseline="0" dirty="0" smtClean="0"/>
              <a:t> – servicegraden har avtatt…..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E371-0284-483F-87EA-2191FEFC061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9911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Epost: husk arkivering</a:t>
            </a:r>
            <a:r>
              <a:rPr lang="nb-NO" baseline="0" dirty="0" smtClean="0"/>
              <a:t> i ESA !</a:t>
            </a:r>
          </a:p>
          <a:p>
            <a:r>
              <a:rPr lang="nb-NO" baseline="0" dirty="0" smtClean="0"/>
              <a:t>Vanskelig å spore…..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E371-0284-483F-87EA-2191FEFC061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9184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 jobbes med opprydding i malene.</a:t>
            </a:r>
            <a:r>
              <a:rPr lang="nb-NO" baseline="0" dirty="0" smtClean="0"/>
              <a:t> Digitale forsendelser bør ha layout = brevark.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E371-0284-483F-87EA-2191FEFC061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7457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E371-0284-483F-87EA-2191FEFC061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587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0C0E-ABED-4F3B-B8D5-2E5D3959F774}" type="datetimeFigureOut">
              <a:rPr lang="nb-NO" smtClean="0"/>
              <a:t>03.12.2015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5E2B-92F6-493B-B375-EF33216C55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419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0C0E-ABED-4F3B-B8D5-2E5D3959F774}" type="datetimeFigureOut">
              <a:rPr lang="nb-NO" smtClean="0"/>
              <a:t>03.12.2015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5E2B-92F6-493B-B375-EF33216C55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014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0C0E-ABED-4F3B-B8D5-2E5D3959F774}" type="datetimeFigureOut">
              <a:rPr lang="nb-NO" smtClean="0"/>
              <a:t>03.12.2015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5E2B-92F6-493B-B375-EF33216C55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082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0C0E-ABED-4F3B-B8D5-2E5D3959F774}" type="datetimeFigureOut">
              <a:rPr lang="nb-NO" smtClean="0"/>
              <a:t>03.12.2015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5E2B-92F6-493B-B375-EF33216C55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584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0C0E-ABED-4F3B-B8D5-2E5D3959F774}" type="datetimeFigureOut">
              <a:rPr lang="nb-NO" smtClean="0"/>
              <a:t>03.12.2015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5E2B-92F6-493B-B375-EF33216C55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282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0C0E-ABED-4F3B-B8D5-2E5D3959F774}" type="datetimeFigureOut">
              <a:rPr lang="nb-NO" smtClean="0"/>
              <a:t>03.12.2015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5E2B-92F6-493B-B375-EF33216C55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659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0C0E-ABED-4F3B-B8D5-2E5D3959F774}" type="datetimeFigureOut">
              <a:rPr lang="nb-NO" smtClean="0"/>
              <a:t>03.12.2015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5E2B-92F6-493B-B375-EF33216C55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864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0C0E-ABED-4F3B-B8D5-2E5D3959F774}" type="datetimeFigureOut">
              <a:rPr lang="nb-NO" smtClean="0"/>
              <a:t>03.12.2015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5E2B-92F6-493B-B375-EF33216C55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912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0C0E-ABED-4F3B-B8D5-2E5D3959F774}" type="datetimeFigureOut">
              <a:rPr lang="nb-NO" smtClean="0"/>
              <a:t>03.12.2015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5E2B-92F6-493B-B375-EF33216C55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427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0C0E-ABED-4F3B-B8D5-2E5D3959F774}" type="datetimeFigureOut">
              <a:rPr lang="nb-NO" smtClean="0"/>
              <a:t>03.12.2015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5E2B-92F6-493B-B375-EF33216C55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881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0C0E-ABED-4F3B-B8D5-2E5D3959F774}" type="datetimeFigureOut">
              <a:rPr lang="nb-NO" smtClean="0"/>
              <a:t>03.12.2015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5E2B-92F6-493B-B375-EF33216C55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675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30C0E-ABED-4F3B-B8D5-2E5D3959F774}" type="datetimeFigureOut">
              <a:rPr lang="nb-NO" smtClean="0"/>
              <a:t>03.12.2015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5E2B-92F6-493B-B375-EF33216C55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645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4632" cy="1811065"/>
          </a:xfrm>
        </p:spPr>
        <p:txBody>
          <a:bodyPr>
            <a:normAutofit/>
          </a:bodyPr>
          <a:lstStyle/>
          <a:p>
            <a:r>
              <a:rPr lang="nb-NO" sz="9600" dirty="0" smtClean="0"/>
              <a:t>KS </a:t>
            </a:r>
            <a:r>
              <a:rPr lang="nb-NO" sz="9600" dirty="0" err="1" smtClean="0"/>
              <a:t>SvarUt</a:t>
            </a:r>
            <a:endParaRPr lang="nb-NO" sz="96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nb-NO" dirty="0"/>
          </a:p>
          <a:p>
            <a:endParaRPr lang="nb-NO" dirty="0"/>
          </a:p>
        </p:txBody>
      </p:sp>
      <p:pic>
        <p:nvPicPr>
          <p:cNvPr id="1027" name="Picture 3" descr="R:\Bilder\LOGOER\Agdenes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2243"/>
            <a:ext cx="1399153" cy="168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22atks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74672"/>
            <a:ext cx="3024336" cy="298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21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Ekspeder med </a:t>
            </a:r>
            <a:r>
              <a:rPr lang="nb-NO" dirty="0" err="1" smtClean="0"/>
              <a:t>SvarUt</a:t>
            </a:r>
            <a:endParaRPr lang="nb-NO" dirty="0"/>
          </a:p>
        </p:txBody>
      </p:sp>
      <p:pic>
        <p:nvPicPr>
          <p:cNvPr id="4" name="Picture 3" descr="R:\Bilder\LOGOER\Agdenes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3826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0627" b="14571"/>
          <a:stretch/>
        </p:blipFill>
        <p:spPr bwMode="auto">
          <a:xfrm>
            <a:off x="913642" y="1600200"/>
            <a:ext cx="7720653" cy="45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1697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Ekspeder med </a:t>
            </a:r>
            <a:r>
              <a:rPr lang="nb-NO" dirty="0" err="1" smtClean="0"/>
              <a:t>SvarUt</a:t>
            </a:r>
            <a:r>
              <a:rPr lang="nb-NO" dirty="0" smtClean="0"/>
              <a:t> forts…..</a:t>
            </a:r>
            <a:endParaRPr lang="nb-NO" dirty="0"/>
          </a:p>
        </p:txBody>
      </p:sp>
      <p:pic>
        <p:nvPicPr>
          <p:cNvPr id="4" name="Picture 3" descr="R:\Bilder\LOGOER\Agdenes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943624" cy="113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42" y="1600200"/>
            <a:ext cx="73167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9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/>
              <a:t>Ekspeder med </a:t>
            </a:r>
            <a:r>
              <a:rPr lang="nb-NO" sz="4000" dirty="0" err="1" smtClean="0"/>
              <a:t>SvarUt</a:t>
            </a:r>
            <a:r>
              <a:rPr lang="nb-NO" sz="4000" dirty="0" smtClean="0"/>
              <a:t> forts…..</a:t>
            </a:r>
            <a:endParaRPr lang="nb-NO" sz="4000" dirty="0"/>
          </a:p>
        </p:txBody>
      </p:sp>
      <p:pic>
        <p:nvPicPr>
          <p:cNvPr id="5" name="Picture 3" descr="R:\Bilder\LOGOER\Agdenes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43624" cy="113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7" b="11528"/>
          <a:stretch/>
        </p:blipFill>
        <p:spPr bwMode="auto">
          <a:xfrm>
            <a:off x="913642" y="1600200"/>
            <a:ext cx="7436938" cy="44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9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Ekspeder med </a:t>
            </a:r>
            <a:r>
              <a:rPr lang="nb-NO" dirty="0" err="1" smtClean="0"/>
              <a:t>SvarUt</a:t>
            </a:r>
            <a:r>
              <a:rPr lang="nb-NO" dirty="0" smtClean="0"/>
              <a:t> forts…..</a:t>
            </a:r>
            <a:endParaRPr lang="nb-NO" dirty="0"/>
          </a:p>
        </p:txBody>
      </p:sp>
      <p:pic>
        <p:nvPicPr>
          <p:cNvPr id="4" name="Picture 3" descr="R:\Bilder\LOGOER\Agdenes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943624" cy="113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63" y="1988840"/>
            <a:ext cx="700398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8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SvarUt</a:t>
            </a:r>
            <a:r>
              <a:rPr lang="nb-NO" dirty="0" smtClean="0"/>
              <a:t> - LOGG</a:t>
            </a:r>
            <a:endParaRPr lang="nb-NO" dirty="0"/>
          </a:p>
        </p:txBody>
      </p:sp>
      <p:pic>
        <p:nvPicPr>
          <p:cNvPr id="4" name="Picture 3" descr="R:\Bilder\LOGOER\Agdenes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43624" cy="113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2" b="15113"/>
          <a:stretch/>
        </p:blipFill>
        <p:spPr bwMode="auto">
          <a:xfrm>
            <a:off x="755575" y="1412776"/>
            <a:ext cx="765260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538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Hittil………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2700" dirty="0" smtClean="0">
                <a:solidFill>
                  <a:srgbClr val="FF0000"/>
                </a:solidFill>
              </a:rPr>
              <a:t>Rødt</a:t>
            </a:r>
            <a:r>
              <a:rPr lang="nb-NO" sz="2700" dirty="0" smtClean="0"/>
              <a:t> – Ikke tegnet avtale</a:t>
            </a:r>
            <a:br>
              <a:rPr lang="nb-NO" sz="2700" dirty="0" smtClean="0"/>
            </a:br>
            <a:r>
              <a:rPr lang="nb-NO" sz="2700" dirty="0" smtClean="0">
                <a:solidFill>
                  <a:srgbClr val="FFC000"/>
                </a:solidFill>
              </a:rPr>
              <a:t>Orange</a:t>
            </a:r>
            <a:r>
              <a:rPr lang="nb-NO" sz="2700" dirty="0" smtClean="0"/>
              <a:t> – Har tegnet avtale, men ikke kommet i gang</a:t>
            </a:r>
            <a:br>
              <a:rPr lang="nb-NO" sz="2700" dirty="0" smtClean="0"/>
            </a:br>
            <a:r>
              <a:rPr lang="nb-NO" sz="2700" dirty="0" smtClean="0">
                <a:solidFill>
                  <a:srgbClr val="00B050"/>
                </a:solidFill>
              </a:rPr>
              <a:t>Grønt</a:t>
            </a:r>
            <a:r>
              <a:rPr lang="nb-NO" sz="2700" dirty="0" smtClean="0"/>
              <a:t> - Har tegnet avtale og kommet i gang</a:t>
            </a:r>
            <a:endParaRPr lang="nb-NO" sz="2700" dirty="0"/>
          </a:p>
        </p:txBody>
      </p:sp>
      <p:pic>
        <p:nvPicPr>
          <p:cNvPr id="4" name="Picture 3" descr="R:\Bilder\LOGOER\Agdenes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43624" cy="113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22atks\Desktop\kart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440973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Og til slutt………</a:t>
            </a:r>
            <a:endParaRPr lang="nb-NO" dirty="0"/>
          </a:p>
        </p:txBody>
      </p:sp>
      <p:pic>
        <p:nvPicPr>
          <p:cNvPr id="4" name="Picture 3" descr="R:\Bilder\LOGOER\Agdenes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43624" cy="113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innhold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1pPr>
            <a:lvl2pPr marL="630238" indent="-2698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00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2pPr>
            <a:lvl3pPr marL="982663" indent="-17938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3pPr>
            <a:lvl4pPr marL="1524000" indent="-2698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tabLst/>
              <a:defRPr sz="200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4pPr>
            <a:lvl5pPr marL="1974850" indent="-2698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4800" dirty="0" smtClean="0"/>
              <a:t>Det </a:t>
            </a:r>
            <a:r>
              <a:rPr lang="nb-NO" sz="4800" b="1" dirty="0" smtClean="0"/>
              <a:t>beste</a:t>
            </a:r>
            <a:r>
              <a:rPr lang="nb-NO" sz="4800" dirty="0" smtClean="0"/>
              <a:t> er det </a:t>
            </a:r>
            <a:r>
              <a:rPr lang="nb-NO" sz="4800" b="1" dirty="0" smtClean="0"/>
              <a:t>godes</a:t>
            </a:r>
            <a:r>
              <a:rPr lang="nb-NO" sz="4800" dirty="0" smtClean="0"/>
              <a:t> </a:t>
            </a:r>
            <a:br>
              <a:rPr lang="nb-NO" sz="4800" dirty="0" smtClean="0"/>
            </a:br>
            <a:r>
              <a:rPr lang="nb-NO" sz="4800" dirty="0" smtClean="0"/>
              <a:t>verste fiende!</a:t>
            </a:r>
          </a:p>
          <a:p>
            <a:pPr marL="0" indent="0">
              <a:buFont typeface="Arial"/>
              <a:buNone/>
            </a:pPr>
            <a:r>
              <a:rPr lang="nb-NO" sz="1400" i="1" dirty="0" smtClean="0"/>
              <a:t>Voltaire, 1772</a:t>
            </a:r>
          </a:p>
          <a:p>
            <a:pPr marL="0" indent="0">
              <a:buFont typeface="Arial"/>
              <a:buNone/>
            </a:pPr>
            <a:endParaRPr lang="nb-NO" sz="2400" i="1" dirty="0"/>
          </a:p>
          <a:p>
            <a:pPr marL="0" indent="0">
              <a:buFont typeface="Arial"/>
              <a:buNone/>
            </a:pPr>
            <a:endParaRPr lang="nb-NO" sz="2400" i="1" dirty="0" smtClean="0"/>
          </a:p>
          <a:p>
            <a:pPr marL="0" indent="0">
              <a:buFont typeface="Arial"/>
              <a:buNone/>
            </a:pPr>
            <a:endParaRPr lang="nb-NO" sz="2400" i="1" dirty="0"/>
          </a:p>
          <a:p>
            <a:pPr marL="0" indent="0">
              <a:buFont typeface="Arial"/>
              <a:buNone/>
            </a:pPr>
            <a:endParaRPr lang="nb-NO" sz="2400" i="1" dirty="0" smtClean="0"/>
          </a:p>
          <a:p>
            <a:pPr marL="0" indent="0" algn="ctr">
              <a:buFont typeface="Arial"/>
              <a:buNone/>
            </a:pPr>
            <a:r>
              <a:rPr lang="nb-NO" sz="4000" b="1" dirty="0" smtClean="0"/>
              <a:t>LYKKE TIL MED </a:t>
            </a:r>
            <a:r>
              <a:rPr lang="nb-NO" sz="4000" b="1" dirty="0" err="1" smtClean="0"/>
              <a:t>SvarUt</a:t>
            </a:r>
            <a:r>
              <a:rPr lang="nb-NO" sz="4000" b="1" dirty="0" smtClean="0"/>
              <a:t>!</a:t>
            </a:r>
            <a:endParaRPr lang="nb-NO" sz="4000" b="1" dirty="0"/>
          </a:p>
        </p:txBody>
      </p:sp>
      <p:pic>
        <p:nvPicPr>
          <p:cNvPr id="1026" name="Picture 2" descr="C:\Users\s22atks\Desktop\sm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28575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83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30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30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 smtClean="0"/>
              <a:t>         ESA/</a:t>
            </a:r>
            <a:r>
              <a:rPr lang="nb-NO" dirty="0" err="1" smtClean="0"/>
              <a:t>SvarUt</a:t>
            </a:r>
            <a:endParaRPr lang="nb-NO" dirty="0"/>
          </a:p>
        </p:txBody>
      </p:sp>
      <p:pic>
        <p:nvPicPr>
          <p:cNvPr id="2050" name="Picture 2" descr="C:\Users\s22atks\Desktop\sva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" y="2105819"/>
            <a:ext cx="703897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l høyre 3"/>
          <p:cNvSpPr/>
          <p:nvPr/>
        </p:nvSpPr>
        <p:spPr>
          <a:xfrm>
            <a:off x="4607415" y="6328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Picture 3" descr="R:\Bilder\LOGOER\Agdenes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142"/>
            <a:ext cx="943624" cy="113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22atks\Desktop\publik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171972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9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 smtClean="0"/>
              <a:t>Regjeringens digitaliseringsprogram</a:t>
            </a:r>
            <a:endParaRPr lang="nb-NO" sz="36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2800" b="1" dirty="0" err="1" smtClean="0"/>
              <a:t>eForvaltningsforskriften</a:t>
            </a:r>
            <a:r>
              <a:rPr lang="nb-NO" sz="2800" b="1" dirty="0" smtClean="0"/>
              <a:t> –formål: </a:t>
            </a:r>
            <a:r>
              <a:rPr lang="nb-NO" sz="1500" b="1" dirty="0" smtClean="0"/>
              <a:t>å legge til rette for sikker og effektiv bruk av elektronisk kommunikasjon med og i forvaltningen.</a:t>
            </a:r>
          </a:p>
          <a:p>
            <a:pPr>
              <a:buFontTx/>
              <a:buChar char="-"/>
            </a:pPr>
            <a:r>
              <a:rPr lang="nb-NO" sz="2800" dirty="0" smtClean="0"/>
              <a:t>Private og virksomheter skal få post fra forvaltningen i en sikker, digital postkasse, og få varsling på SMS </a:t>
            </a:r>
            <a:endParaRPr lang="nb-NO" sz="2800" dirty="0"/>
          </a:p>
          <a:p>
            <a:pPr>
              <a:buFontTx/>
              <a:buChar char="-"/>
            </a:pPr>
            <a:r>
              <a:rPr lang="nb-NO" sz="2800" dirty="0" smtClean="0"/>
              <a:t> og e-post            når de har mottatt digital post.</a:t>
            </a:r>
          </a:p>
          <a:p>
            <a:pPr>
              <a:buFontTx/>
              <a:buChar char="-"/>
            </a:pPr>
            <a:r>
              <a:rPr lang="nb-NO" sz="2800" dirty="0" smtClean="0"/>
              <a:t>Du kan fortsatt velge papirbasert løsning hvis du ønsker det.</a:t>
            </a:r>
          </a:p>
          <a:p>
            <a:pPr>
              <a:buFontTx/>
              <a:buChar char="-"/>
            </a:pPr>
            <a:r>
              <a:rPr lang="nb-NO" sz="2800" dirty="0" smtClean="0"/>
              <a:t>Men </a:t>
            </a:r>
            <a:r>
              <a:rPr lang="nb-NO" sz="2800" b="1" dirty="0" smtClean="0"/>
              <a:t>standardvalget</a:t>
            </a:r>
            <a:r>
              <a:rPr lang="nb-NO" sz="2800" dirty="0" smtClean="0"/>
              <a:t> skal være </a:t>
            </a:r>
            <a:r>
              <a:rPr lang="nb-NO" sz="2800" i="1" u="sng" dirty="0" smtClean="0"/>
              <a:t>digitale løsninger</a:t>
            </a:r>
            <a:r>
              <a:rPr lang="nb-NO" sz="2800" i="1" dirty="0" smtClean="0"/>
              <a:t>.</a:t>
            </a:r>
          </a:p>
          <a:p>
            <a:pPr>
              <a:buFontTx/>
              <a:buChar char="-"/>
            </a:pPr>
            <a:r>
              <a:rPr lang="nb-NO" sz="2800" dirty="0" smtClean="0"/>
              <a:t>For bedrifter vil digitale tjenester fullt ut erstatte papir i kommunikasjonen med staten.</a:t>
            </a:r>
          </a:p>
          <a:p>
            <a:pPr>
              <a:buFontTx/>
              <a:buChar char="-"/>
            </a:pPr>
            <a:endParaRPr lang="nb-NO" dirty="0"/>
          </a:p>
        </p:txBody>
      </p:sp>
      <p:pic>
        <p:nvPicPr>
          <p:cNvPr id="4" name="Picture 3" descr="R:\Bilder\LOGOER\Agdenes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9" y="260648"/>
            <a:ext cx="943624" cy="113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22atks\Desktop\tl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981" y="2664654"/>
            <a:ext cx="567508" cy="56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22atks\Desktop\epo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68960"/>
            <a:ext cx="906440" cy="55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22atks\Desktop\bre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50471"/>
            <a:ext cx="914933" cy="40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7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SvarUt</a:t>
            </a:r>
            <a:r>
              <a:rPr lang="nb-NO" dirty="0" smtClean="0"/>
              <a:t> – hva er det?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For å gjennomføre </a:t>
            </a:r>
            <a:r>
              <a:rPr lang="nb-NO" dirty="0" err="1" smtClean="0"/>
              <a:t>komunesektorens</a:t>
            </a:r>
            <a:r>
              <a:rPr lang="nb-NO" dirty="0" smtClean="0"/>
              <a:t> digitaliseringsstrategi er </a:t>
            </a:r>
            <a:r>
              <a:rPr lang="nb-NO" b="1" i="1" dirty="0" smtClean="0"/>
              <a:t>KS </a:t>
            </a:r>
            <a:r>
              <a:rPr lang="nb-NO" b="1" i="1" dirty="0" err="1" smtClean="0"/>
              <a:t>SvarUt</a:t>
            </a:r>
            <a:r>
              <a:rPr lang="nb-NO" b="1" i="1" dirty="0" smtClean="0"/>
              <a:t> </a:t>
            </a:r>
            <a:r>
              <a:rPr lang="nb-NO" dirty="0" smtClean="0"/>
              <a:t>lansert som en felles tjeneste for å digitalisere kommunikasjon i kommunal sektor.</a:t>
            </a:r>
          </a:p>
          <a:p>
            <a:r>
              <a:rPr lang="nb-NO" b="1" i="1" dirty="0" smtClean="0"/>
              <a:t>KS </a:t>
            </a:r>
            <a:r>
              <a:rPr lang="nb-NO" b="1" i="1" dirty="0" err="1" smtClean="0"/>
              <a:t>SvarUt</a:t>
            </a:r>
            <a:r>
              <a:rPr lang="nb-NO" b="1" i="1" dirty="0" smtClean="0"/>
              <a:t> </a:t>
            </a:r>
            <a:r>
              <a:rPr lang="nb-NO" dirty="0" smtClean="0"/>
              <a:t>er en meldingstjeneste som gir mulighet for sikker digital post til innbyggere og næringsliv gjennom en felles løsning som eies av </a:t>
            </a:r>
            <a:r>
              <a:rPr lang="nb-NO" b="1" i="1" dirty="0" smtClean="0"/>
              <a:t>KS </a:t>
            </a:r>
            <a:r>
              <a:rPr lang="nb-NO" b="1" i="1" dirty="0" err="1" smtClean="0"/>
              <a:t>KommIT</a:t>
            </a:r>
            <a:r>
              <a:rPr lang="nb-NO" b="1" i="1" dirty="0" smtClean="0"/>
              <a:t>.</a:t>
            </a:r>
          </a:p>
          <a:p>
            <a:r>
              <a:rPr lang="nb-NO" dirty="0" smtClean="0"/>
              <a:t>Løsningen er tilgjengelig for alle kommuner og fylkeskommuner.</a:t>
            </a:r>
            <a:endParaRPr lang="nb-NO" dirty="0"/>
          </a:p>
        </p:txBody>
      </p:sp>
      <p:pic>
        <p:nvPicPr>
          <p:cNvPr id="3075" name="Picture 3" descr="R:\Bilder\LOGOER\Agdenes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4"/>
            <a:ext cx="943624" cy="113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22atks\Desktop\spørrete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20688"/>
            <a:ext cx="873779" cy="15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22atks\Desktop\SPØRRESM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158" y="126865"/>
            <a:ext cx="143151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7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 smtClean="0"/>
              <a:t>SvarUt</a:t>
            </a:r>
            <a:r>
              <a:rPr lang="nb-NO" sz="3600" dirty="0" smtClean="0"/>
              <a:t> – hva er det? </a:t>
            </a:r>
            <a:r>
              <a:rPr lang="nb-NO" sz="2000" dirty="0"/>
              <a:t>f</a:t>
            </a:r>
            <a:r>
              <a:rPr lang="nb-NO" sz="2000" dirty="0" smtClean="0"/>
              <a:t>orts</a:t>
            </a:r>
            <a:r>
              <a:rPr lang="nb-NO" sz="3600" dirty="0" smtClean="0"/>
              <a:t>…….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b="1" dirty="0" err="1" smtClean="0"/>
              <a:t>SvarUt</a:t>
            </a:r>
            <a:r>
              <a:rPr lang="nb-NO" dirty="0" smtClean="0"/>
              <a:t> kobles vanligvis til kommunens sak/arkivsystem eller også til andre fagsystemer.</a:t>
            </a:r>
          </a:p>
          <a:p>
            <a:r>
              <a:rPr lang="nb-NO" dirty="0" smtClean="0"/>
              <a:t>I sak/arkivsystemet ekspederes brevet til </a:t>
            </a:r>
            <a:r>
              <a:rPr lang="nb-NO" b="1" dirty="0" err="1" smtClean="0"/>
              <a:t>SvarUt</a:t>
            </a:r>
            <a:r>
              <a:rPr lang="nb-NO" dirty="0" smtClean="0"/>
              <a:t>. Ved å oppgi </a:t>
            </a:r>
            <a:r>
              <a:rPr lang="nb-NO" b="1" dirty="0" smtClean="0"/>
              <a:t>fødselsnummer</a:t>
            </a:r>
            <a:r>
              <a:rPr lang="nb-NO" dirty="0" smtClean="0"/>
              <a:t>                          eller </a:t>
            </a:r>
            <a:r>
              <a:rPr lang="nb-NO" b="1" dirty="0" smtClean="0"/>
              <a:t>organisasjonsnummer</a:t>
            </a:r>
            <a:r>
              <a:rPr lang="nb-NO" dirty="0" smtClean="0"/>
              <a:t>               sendes meldingen direkte til mottakers meldingsboks i </a:t>
            </a:r>
            <a:r>
              <a:rPr lang="nb-NO" dirty="0" err="1" smtClean="0"/>
              <a:t>Altinn</a:t>
            </a:r>
            <a:r>
              <a:rPr lang="nb-NO" dirty="0" smtClean="0"/>
              <a:t> og mottaker kan velge å åpne brevet.</a:t>
            </a:r>
          </a:p>
          <a:p>
            <a:r>
              <a:rPr lang="nb-NO" dirty="0" smtClean="0"/>
              <a:t>Ved å åpne brevet via denne lenken samtykker mottaker samtidig til å ha mottatt brevet elektronisk.</a:t>
            </a:r>
            <a:endParaRPr lang="nb-NO" dirty="0"/>
          </a:p>
        </p:txBody>
      </p:sp>
      <p:pic>
        <p:nvPicPr>
          <p:cNvPr id="4" name="Picture 3" descr="R:\Bilder\LOGOER\Agdenes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4"/>
            <a:ext cx="943624" cy="113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s22atks\Desktop\fødselsnumm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52936"/>
            <a:ext cx="1769419" cy="60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22atks\Desktop\org.nr.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3"/>
            <a:ext cx="115212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1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SvarUt’s</a:t>
            </a:r>
            <a:r>
              <a:rPr lang="nb-NO" dirty="0" smtClean="0"/>
              <a:t> avhengigheter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 </a:t>
            </a:r>
            <a:r>
              <a:rPr lang="nb-NO" sz="3000" b="1" dirty="0" smtClean="0"/>
              <a:t>Sak/arkivsystemet</a:t>
            </a:r>
          </a:p>
          <a:p>
            <a:pPr>
              <a:buFontTx/>
              <a:buChar char="-"/>
            </a:pPr>
            <a:r>
              <a:rPr lang="nb-NO" sz="3000" dirty="0" smtClean="0"/>
              <a:t>Fødselsnummer (for privatpersoner)</a:t>
            </a:r>
          </a:p>
          <a:p>
            <a:pPr>
              <a:buFontTx/>
              <a:buChar char="-"/>
            </a:pPr>
            <a:r>
              <a:rPr lang="nb-NO" sz="3000" dirty="0" smtClean="0"/>
              <a:t>Organisasjonsnummer (for bedrifter)</a:t>
            </a:r>
          </a:p>
          <a:p>
            <a:pPr>
              <a:buFontTx/>
              <a:buChar char="-"/>
            </a:pPr>
            <a:r>
              <a:rPr lang="nb-NO" sz="3000" dirty="0" smtClean="0"/>
              <a:t>Postadresse</a:t>
            </a:r>
          </a:p>
          <a:p>
            <a:pPr marL="0" indent="0">
              <a:buNone/>
            </a:pPr>
            <a:endParaRPr lang="nb-NO" sz="3000" b="1" dirty="0" smtClean="0"/>
          </a:p>
          <a:p>
            <a:pPr marL="0" indent="0">
              <a:buNone/>
            </a:pPr>
            <a:r>
              <a:rPr lang="nb-NO" sz="3000" b="1" dirty="0" smtClean="0"/>
              <a:t>Hos </a:t>
            </a:r>
            <a:r>
              <a:rPr lang="nb-NO" sz="3000" b="1" dirty="0" err="1" smtClean="0"/>
              <a:t>Altinn</a:t>
            </a:r>
            <a:r>
              <a:rPr lang="nb-NO" sz="3000" b="1" dirty="0" smtClean="0"/>
              <a:t> </a:t>
            </a:r>
          </a:p>
          <a:p>
            <a:pPr>
              <a:buFontTx/>
              <a:buChar char="-"/>
            </a:pPr>
            <a:r>
              <a:rPr lang="nb-NO" sz="3000" b="1" dirty="0" smtClean="0"/>
              <a:t>Privat</a:t>
            </a:r>
          </a:p>
          <a:p>
            <a:pPr lvl="1">
              <a:buFont typeface="Arial" charset="0"/>
              <a:buChar char="•"/>
            </a:pPr>
            <a:r>
              <a:rPr lang="nb-NO" sz="2600" dirty="0" smtClean="0"/>
              <a:t>Registrert e-bruker</a:t>
            </a:r>
          </a:p>
          <a:p>
            <a:pPr lvl="1">
              <a:buFont typeface="Arial" charset="0"/>
              <a:buChar char="•"/>
            </a:pPr>
            <a:r>
              <a:rPr lang="nb-NO" sz="2600" dirty="0" smtClean="0"/>
              <a:t>Mobiltlf. nr.</a:t>
            </a:r>
          </a:p>
          <a:p>
            <a:pPr lvl="1">
              <a:buFont typeface="Arial" charset="0"/>
              <a:buChar char="•"/>
            </a:pPr>
            <a:r>
              <a:rPr lang="nb-NO" sz="2600" dirty="0" smtClean="0"/>
              <a:t>E-postadresse</a:t>
            </a:r>
          </a:p>
          <a:p>
            <a:pPr>
              <a:buFontTx/>
              <a:buChar char="-"/>
            </a:pPr>
            <a:r>
              <a:rPr lang="nb-NO" sz="3000" b="1" dirty="0" smtClean="0"/>
              <a:t>Virksomheter</a:t>
            </a:r>
          </a:p>
          <a:p>
            <a:pPr lvl="1">
              <a:buFont typeface="Arial" charset="0"/>
              <a:buChar char="•"/>
            </a:pPr>
            <a:r>
              <a:rPr lang="nb-NO" sz="2600" dirty="0" smtClean="0"/>
              <a:t>Registrer varslingstjeneste</a:t>
            </a:r>
          </a:p>
          <a:p>
            <a:pPr lvl="1">
              <a:buFont typeface="Arial" charset="0"/>
              <a:buChar char="•"/>
            </a:pPr>
            <a:r>
              <a:rPr lang="nb-NO" sz="2600" dirty="0" smtClean="0"/>
              <a:t>Deleger tilgang til medarbeider</a:t>
            </a:r>
          </a:p>
          <a:p>
            <a:pPr>
              <a:buFontTx/>
              <a:buChar char="-"/>
            </a:pPr>
            <a:endParaRPr lang="nb-NO" sz="3000" dirty="0" smtClean="0"/>
          </a:p>
          <a:p>
            <a:pPr>
              <a:buFont typeface="Arial" charset="0"/>
              <a:buChar char="•"/>
            </a:pPr>
            <a:endParaRPr lang="nb-NO" dirty="0" smtClean="0"/>
          </a:p>
          <a:p>
            <a:endParaRPr lang="nb-NO" dirty="0"/>
          </a:p>
        </p:txBody>
      </p:sp>
      <p:pic>
        <p:nvPicPr>
          <p:cNvPr id="4" name="Picture 3" descr="R:\Bilder\LOGOER\Agdenes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4"/>
            <a:ext cx="943624" cy="113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22atks\Desktop\org.nr.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08" y="2377061"/>
            <a:ext cx="187220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22atks\Desktop\fødselsnumm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08" y="1684853"/>
            <a:ext cx="1524307" cy="52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s22atks\Desktop\tl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22atks\Desktop\altinn-logotyp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06877"/>
            <a:ext cx="16287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93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smtClean="0"/>
              <a:t>Utskrift og postlegging – når?</a:t>
            </a:r>
            <a:endParaRPr lang="nb-NO" sz="40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 </a:t>
            </a:r>
            <a:r>
              <a:rPr lang="nb-NO" b="1" u="sng" dirty="0" smtClean="0"/>
              <a:t>Umiddelbar</a:t>
            </a:r>
            <a:r>
              <a:rPr lang="nb-NO" b="1" dirty="0" smtClean="0"/>
              <a:t> utskrift:</a:t>
            </a:r>
          </a:p>
          <a:p>
            <a:pPr lvl="1"/>
            <a:r>
              <a:rPr lang="nb-NO" dirty="0" smtClean="0"/>
              <a:t>Mottaker har reservert seg mot å ta i mot elektronisk post</a:t>
            </a:r>
          </a:p>
          <a:p>
            <a:pPr lvl="1"/>
            <a:r>
              <a:rPr lang="nb-NO" dirty="0" smtClean="0"/>
              <a:t>Dersom </a:t>
            </a:r>
            <a:r>
              <a:rPr lang="nb-NO" b="1" dirty="0" smtClean="0"/>
              <a:t>fødsels</a:t>
            </a:r>
            <a:r>
              <a:rPr lang="nb-NO" dirty="0" smtClean="0"/>
              <a:t>- eller </a:t>
            </a:r>
            <a:r>
              <a:rPr lang="nb-NO" b="1" dirty="0" err="1" smtClean="0"/>
              <a:t>organsisasjonsnummer</a:t>
            </a:r>
            <a:r>
              <a:rPr lang="nb-NO" dirty="0" smtClean="0"/>
              <a:t> ikke er påført forsendelsen, blir den umiddelbart sendt til utskrift og postlegging.</a:t>
            </a:r>
          </a:p>
          <a:p>
            <a:r>
              <a:rPr lang="nb-NO" b="1" dirty="0" smtClean="0"/>
              <a:t>Utskrift etter 2 virkedager:</a:t>
            </a:r>
          </a:p>
          <a:p>
            <a:pPr lvl="1"/>
            <a:r>
              <a:rPr lang="nb-NO" dirty="0" smtClean="0"/>
              <a:t> Mottaker har ikke åpnet brevet i </a:t>
            </a:r>
            <a:r>
              <a:rPr lang="nb-NO" dirty="0" err="1" smtClean="0"/>
              <a:t>Altinns</a:t>
            </a:r>
            <a:r>
              <a:rPr lang="nb-NO" dirty="0" smtClean="0"/>
              <a:t> meldingsboks i løpet av </a:t>
            </a:r>
            <a:r>
              <a:rPr lang="nb-NO" b="1" dirty="0" smtClean="0"/>
              <a:t>2 virkedager.</a:t>
            </a:r>
            <a:endParaRPr lang="nb-NO" b="1" dirty="0"/>
          </a:p>
        </p:txBody>
      </p:sp>
      <p:pic>
        <p:nvPicPr>
          <p:cNvPr id="4" name="Picture 3" descr="R:\Bilder\LOGOER\Agdenes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5970"/>
            <a:ext cx="943624" cy="113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22atks\Desktop\bre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52736"/>
            <a:ext cx="2201813" cy="98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Gevinster - JA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sz="2400" dirty="0" smtClean="0"/>
              <a:t>Effektivitet</a:t>
            </a:r>
          </a:p>
          <a:p>
            <a:pPr marL="0" indent="0">
              <a:buNone/>
            </a:pPr>
            <a:r>
              <a:rPr lang="nb-NO" sz="2400" dirty="0" smtClean="0"/>
              <a:t>	- Saksbehandlingen i kommunen blir mer effektiv ved at brev </a:t>
            </a:r>
            <a:r>
              <a:rPr lang="nb-NO" sz="2400" smtClean="0"/>
              <a:t>sendes 	elektronisk</a:t>
            </a:r>
            <a:r>
              <a:rPr lang="nb-NO" sz="2400" dirty="0" smtClean="0"/>
              <a:t>.</a:t>
            </a:r>
          </a:p>
          <a:p>
            <a:pPr marL="0" indent="0">
              <a:buNone/>
            </a:pPr>
            <a:r>
              <a:rPr lang="nb-NO" sz="2400" dirty="0"/>
              <a:t>	</a:t>
            </a:r>
            <a:r>
              <a:rPr lang="nb-NO" sz="2400" dirty="0" smtClean="0"/>
              <a:t>- Sporbarhet</a:t>
            </a:r>
          </a:p>
          <a:p>
            <a:r>
              <a:rPr lang="nb-NO" sz="2400" dirty="0" smtClean="0"/>
              <a:t>Omdømme</a:t>
            </a:r>
          </a:p>
          <a:p>
            <a:pPr marL="0" indent="0">
              <a:buNone/>
            </a:pPr>
            <a:r>
              <a:rPr lang="nb-NO" sz="2400" dirty="0"/>
              <a:t>	</a:t>
            </a:r>
            <a:r>
              <a:rPr lang="nb-NO" sz="2400" dirty="0" smtClean="0"/>
              <a:t>- Privatpersoner eller næringsliv kan motta brev digitalt få </a:t>
            </a:r>
            <a:r>
              <a:rPr lang="nb-NO" sz="2400" dirty="0"/>
              <a:t> </a:t>
            </a:r>
            <a:r>
              <a:rPr lang="nb-NO" sz="2400" dirty="0" smtClean="0"/>
              <a:t>	sekunder etter at saksbehandler har ferdigstilt saken.</a:t>
            </a:r>
          </a:p>
          <a:p>
            <a:r>
              <a:rPr lang="nb-NO" sz="2400" dirty="0" smtClean="0"/>
              <a:t>Miljø</a:t>
            </a:r>
          </a:p>
          <a:p>
            <a:pPr lvl="2">
              <a:buFontTx/>
              <a:buChar char="-"/>
            </a:pPr>
            <a:r>
              <a:rPr lang="nb-NO" dirty="0" smtClean="0"/>
              <a:t>Papirbesparende</a:t>
            </a:r>
          </a:p>
          <a:p>
            <a:pPr lvl="2">
              <a:buFontTx/>
              <a:buChar char="-"/>
            </a:pPr>
            <a:r>
              <a:rPr lang="nb-NO" dirty="0" smtClean="0"/>
              <a:t>Transport</a:t>
            </a:r>
          </a:p>
          <a:p>
            <a:r>
              <a:rPr lang="nb-NO" sz="2400" dirty="0" smtClean="0"/>
              <a:t>Økonomi</a:t>
            </a:r>
            <a:endParaRPr lang="nb-NO" sz="2400" dirty="0"/>
          </a:p>
          <a:p>
            <a:pPr lvl="2">
              <a:buFontTx/>
              <a:buChar char="-"/>
            </a:pPr>
            <a:r>
              <a:rPr lang="nb-NO" dirty="0" smtClean="0"/>
              <a:t>Betraktelig lavere portokostnader</a:t>
            </a:r>
            <a:endParaRPr lang="nb-NO" dirty="0"/>
          </a:p>
          <a:p>
            <a:pPr lvl="2">
              <a:buFontTx/>
              <a:buChar char="-"/>
            </a:pPr>
            <a:r>
              <a:rPr lang="nb-NO" dirty="0" err="1" smtClean="0"/>
              <a:t>Utskriftsbesparelser</a:t>
            </a:r>
            <a:r>
              <a:rPr lang="nb-NO" dirty="0" smtClean="0"/>
              <a:t> (toner, papir, </a:t>
            </a:r>
            <a:r>
              <a:rPr lang="nb-NO" dirty="0" err="1" smtClean="0"/>
              <a:t>printavtale</a:t>
            </a:r>
            <a:r>
              <a:rPr lang="nb-NO" dirty="0" smtClean="0"/>
              <a:t>)</a:t>
            </a:r>
          </a:p>
          <a:p>
            <a:pPr lvl="2">
              <a:buFontTx/>
              <a:buChar char="-"/>
            </a:pPr>
            <a:r>
              <a:rPr lang="nb-NO" dirty="0" smtClean="0"/>
              <a:t>Ikke minst, tidsbesparende</a:t>
            </a:r>
          </a:p>
          <a:p>
            <a:pPr lvl="2">
              <a:buFontTx/>
              <a:buChar char="-"/>
            </a:pPr>
            <a:endParaRPr lang="nb-NO" dirty="0"/>
          </a:p>
          <a:p>
            <a:pPr lvl="2">
              <a:buFontTx/>
              <a:buChar char="-"/>
            </a:pPr>
            <a:endParaRPr lang="nb-NO" dirty="0" smtClean="0"/>
          </a:p>
          <a:p>
            <a:pPr marL="914400" lvl="2" indent="0">
              <a:buNone/>
            </a:pPr>
            <a:endParaRPr lang="nb-NO" dirty="0"/>
          </a:p>
        </p:txBody>
      </p:sp>
      <p:pic>
        <p:nvPicPr>
          <p:cNvPr id="4" name="Picture 3" descr="R:\Bilder\LOGOER\Agdenes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43624" cy="113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22atks\Desktop\gl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98" y="404664"/>
            <a:ext cx="1321062" cy="123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22atks\Desktop\onkel skru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37483"/>
            <a:ext cx="1800200" cy="116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2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Sikker forsendelse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Løsningen er bygget opp med bruk av </a:t>
            </a:r>
            <a:r>
              <a:rPr lang="nb-NO" dirty="0" err="1" smtClean="0"/>
              <a:t>Altinn</a:t>
            </a:r>
            <a:r>
              <a:rPr lang="nb-NO" dirty="0" smtClean="0"/>
              <a:t> og ID-porten og gir en sikker forsendelse.</a:t>
            </a:r>
          </a:p>
          <a:p>
            <a:r>
              <a:rPr lang="nb-NO" dirty="0" smtClean="0"/>
              <a:t>Alle filene krypteres</a:t>
            </a:r>
          </a:p>
          <a:p>
            <a:r>
              <a:rPr lang="nb-NO" dirty="0" smtClean="0"/>
              <a:t>Alle forsendelsene blir loggført i detalj</a:t>
            </a:r>
          </a:p>
          <a:p>
            <a:r>
              <a:rPr lang="nb-NO" dirty="0" smtClean="0"/>
              <a:t>Godkjent for forsendelser som krever sikkerhetsnivå 4 (personsensitiv informasjon)</a:t>
            </a:r>
          </a:p>
          <a:p>
            <a:r>
              <a:rPr lang="nb-NO" dirty="0" smtClean="0"/>
              <a:t>E-post er </a:t>
            </a:r>
            <a:r>
              <a:rPr lang="nb-NO" b="1" dirty="0" smtClean="0"/>
              <a:t>ikke</a:t>
            </a:r>
            <a:r>
              <a:rPr lang="nb-NO" dirty="0" smtClean="0"/>
              <a:t> en sikker forsendelsesmåte, men fortsatt et alternativ. </a:t>
            </a:r>
          </a:p>
          <a:p>
            <a:r>
              <a:rPr lang="nb-NO" dirty="0" smtClean="0"/>
              <a:t>Nytt: Reservasjonsregister e-post(som må sjekkes)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4" name="Picture 3" descr="R:\Bilder\LOGOER\Agdenes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943624" cy="113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22atks\Desktop\sikkerh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66306"/>
            <a:ext cx="1385719" cy="91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22atks\Desktop\krypter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501008"/>
            <a:ext cx="990600" cy="76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07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467</Words>
  <Application>Microsoft Office PowerPoint</Application>
  <PresentationFormat>Skjermfremvisning (4:3)</PresentationFormat>
  <Paragraphs>86</Paragraphs>
  <Slides>18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19" baseType="lpstr">
      <vt:lpstr>Office-tema</vt:lpstr>
      <vt:lpstr>KS SvarUt</vt:lpstr>
      <vt:lpstr>         ESA/SvarUt</vt:lpstr>
      <vt:lpstr>Regjeringens digitaliseringsprogram</vt:lpstr>
      <vt:lpstr>SvarUt – hva er det?</vt:lpstr>
      <vt:lpstr>SvarUt – hva er det? forts…….</vt:lpstr>
      <vt:lpstr>SvarUt’s avhengigheter</vt:lpstr>
      <vt:lpstr>Utskrift og postlegging – når?</vt:lpstr>
      <vt:lpstr>Gevinster - JA</vt:lpstr>
      <vt:lpstr>Sikker forsendelse</vt:lpstr>
      <vt:lpstr>Ekspeder med SvarUt</vt:lpstr>
      <vt:lpstr>Ekspeder med SvarUt forts…..</vt:lpstr>
      <vt:lpstr>Ekspeder med SvarUt forts…..</vt:lpstr>
      <vt:lpstr>Ekspeder med SvarUt forts…..</vt:lpstr>
      <vt:lpstr>SvarUt - LOGG</vt:lpstr>
      <vt:lpstr>  Hittil………  Rødt – Ikke tegnet avtale Orange – Har tegnet avtale, men ikke kommet i gang Grønt - Har tegnet avtale og kommet i gang</vt:lpstr>
      <vt:lpstr>Og til slutt………</vt:lpstr>
      <vt:lpstr>PowerPoint-presentasjon</vt:lpstr>
      <vt:lpstr>PowerPoint-presentasjon</vt:lpstr>
    </vt:vector>
  </TitlesOfParts>
  <Company>Agdenes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SvarUT</dc:title>
  <dc:creator>Tove Kristin Selbæk</dc:creator>
  <cp:lastModifiedBy>Tove Kristin Selbæk</cp:lastModifiedBy>
  <cp:revision>128</cp:revision>
  <cp:lastPrinted>2015-11-11T08:44:10Z</cp:lastPrinted>
  <dcterms:created xsi:type="dcterms:W3CDTF">2015-11-10T07:48:05Z</dcterms:created>
  <dcterms:modified xsi:type="dcterms:W3CDTF">2015-12-03T12:58:45Z</dcterms:modified>
</cp:coreProperties>
</file>